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unknown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94" r:id="rId4"/>
    <p:sldId id="293" r:id="rId5"/>
    <p:sldId id="287" r:id="rId6"/>
    <p:sldId id="259" r:id="rId7"/>
    <p:sldId id="271" r:id="rId8"/>
    <p:sldId id="295" r:id="rId9"/>
    <p:sldId id="296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6" r:id="rId23"/>
    <p:sldId id="267" r:id="rId24"/>
    <p:sldId id="269" r:id="rId25"/>
    <p:sldId id="268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A9F54-86DD-44BD-AAC4-5E14D9532C1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F5CE-0823-440F-B3F3-4D3A655F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4524-B286-4F14-84DA-7BAD970D167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9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2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0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6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6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2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1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1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mp3"/><Relationship Id="rId7" Type="http://schemas.microsoft.com/office/2007/relationships/hdphoto" Target="../media/hdphoto3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6.mp3"/><Relationship Id="rId7" Type="http://schemas.microsoft.com/office/2007/relationships/hdphoto" Target="../media/hdphoto4.wdp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p3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8.mp3"/><Relationship Id="rId7" Type="http://schemas.microsoft.com/office/2007/relationships/hdphoto" Target="../media/hdphoto5.wdp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0.mp3"/><Relationship Id="rId7" Type="http://schemas.microsoft.com/office/2007/relationships/hdphoto" Target="../media/hdphoto6.wdp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2.mp3"/><Relationship Id="rId7" Type="http://schemas.microsoft.com/office/2007/relationships/hdphoto" Target="../media/hdphoto7.wdp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p3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4.mp3"/><Relationship Id="rId7" Type="http://schemas.microsoft.com/office/2007/relationships/hdphoto" Target="../media/hdphoto8.wdp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6.mp3"/><Relationship Id="rId7" Type="http://schemas.microsoft.com/office/2007/relationships/hdphoto" Target="../media/hdphoto9.wdp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6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8.mp3"/><Relationship Id="rId7" Type="http://schemas.microsoft.com/office/2007/relationships/hdphoto" Target="../media/hdphoto10.wdp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0.mp3"/><Relationship Id="rId7" Type="http://schemas.microsoft.com/office/2007/relationships/hdphoto" Target="../media/hdphoto11.wdp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0.mp3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2.mp3"/><Relationship Id="rId7" Type="http://schemas.microsoft.com/office/2007/relationships/hdphoto" Target="../media/hdphoto4.wdp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4.mp3"/><Relationship Id="rId7" Type="http://schemas.microsoft.com/office/2007/relationships/hdphoto" Target="../media/hdphoto12.wdp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4.mp3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26.mp3"/><Relationship Id="rId7" Type="http://schemas.microsoft.com/office/2007/relationships/hdphoto" Target="../media/hdphoto13.wdp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6.mp3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45000">
              <a:srgbClr val="3B003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612901" y="609600"/>
            <a:ext cx="5791200" cy="5791200"/>
          </a:xfrm>
          <a:prstGeom prst="donut">
            <a:avLst>
              <a:gd name="adj" fmla="val 18698"/>
            </a:avLst>
          </a:prstGeom>
          <a:ln w="127000" cmpd="dbl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7200" b="1" dirty="0" smtClean="0">
                <a:latin typeface="Book Antiqua" pitchFamily="18" charset="0"/>
              </a:rPr>
              <a:t>Welcome to the world of Cambrian Multimedia presentation.</a:t>
            </a:r>
            <a:endParaRPr lang="en-US" sz="72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t="3624" r="85665" b="5475"/>
          <a:stretch/>
        </p:blipFill>
        <p:spPr bwMode="auto">
          <a:xfrm>
            <a:off x="2728687" y="1719942"/>
            <a:ext cx="3559628" cy="3574677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9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99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3048001" y="152400"/>
            <a:ext cx="4042228" cy="1100138"/>
          </a:xfrm>
          <a:prstGeom prst="wedgeRoundRectCallout">
            <a:avLst>
              <a:gd name="adj1" fmla="val -58128"/>
              <a:gd name="adj2" fmla="val 7356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am also fine. What were you doing?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28257" y="2209800"/>
            <a:ext cx="4042229" cy="1073717"/>
          </a:xfrm>
          <a:prstGeom prst="wedgeRoundRectCallout">
            <a:avLst>
              <a:gd name="adj1" fmla="val 48904"/>
              <a:gd name="adj2" fmla="val -80951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was reading an English newspaper.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I am also fine. What were you do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23457" y="1252538"/>
            <a:ext cx="609600" cy="609600"/>
          </a:xfrm>
          <a:prstGeom prst="rect">
            <a:avLst/>
          </a:prstGeom>
        </p:spPr>
      </p:pic>
      <p:pic>
        <p:nvPicPr>
          <p:cNvPr id="5" name="I was reading an English newspaper.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437086" y="1600200"/>
            <a:ext cx="53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8" r="661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3505200" y="119062"/>
            <a:ext cx="2895600" cy="1100138"/>
          </a:xfrm>
          <a:prstGeom prst="wedgeRoundRectCallout">
            <a:avLst>
              <a:gd name="adj1" fmla="val -62959"/>
              <a:gd name="adj2" fmla="val 74380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But why English Newspaper?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015343" y="2316673"/>
            <a:ext cx="3156857" cy="959927"/>
          </a:xfrm>
          <a:prstGeom prst="wedgeRoundRectCallout">
            <a:avLst>
              <a:gd name="adj1" fmla="val 52825"/>
              <a:gd name="adj2" fmla="val -84292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English is very important.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But why English Newspap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15343" y="1150257"/>
            <a:ext cx="609600" cy="609600"/>
          </a:xfrm>
          <a:prstGeom prst="rect">
            <a:avLst/>
          </a:prstGeom>
        </p:spPr>
      </p:pic>
      <p:pic>
        <p:nvPicPr>
          <p:cNvPr id="5" name="English is very important.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5932714" y="1707073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allAtOnce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29000" y="1295400"/>
            <a:ext cx="2514600" cy="1752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962400" y="2486026"/>
            <a:ext cx="1981200" cy="124777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3429000" y="228600"/>
            <a:ext cx="4042228" cy="940481"/>
          </a:xfrm>
          <a:prstGeom prst="wedgeRoundRectCallout">
            <a:avLst>
              <a:gd name="adj1" fmla="val -46278"/>
              <a:gd name="adj2" fmla="val 85158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What do you mean?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200399" y="1752600"/>
            <a:ext cx="3352801" cy="1048996"/>
          </a:xfrm>
          <a:prstGeom prst="wedgeRoundRectCallout">
            <a:avLst>
              <a:gd name="adj1" fmla="val 64905"/>
              <a:gd name="adj2" fmla="val -1613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It is an international language.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What do you me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00399" y="1295400"/>
            <a:ext cx="609600" cy="609600"/>
          </a:xfrm>
          <a:prstGeom prst="rect">
            <a:avLst/>
          </a:prstGeom>
        </p:spPr>
      </p:pic>
      <p:pic>
        <p:nvPicPr>
          <p:cNvPr id="5" name="It is an international language.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553200" y="1770743"/>
            <a:ext cx="495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" y="21374"/>
            <a:ext cx="9096149" cy="682211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048000" y="228600"/>
            <a:ext cx="4042228" cy="795338"/>
          </a:xfrm>
          <a:prstGeom prst="wedgeRoundRectCallout">
            <a:avLst>
              <a:gd name="adj1" fmla="val -45561"/>
              <a:gd name="adj2" fmla="val 120113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Yes. I know.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048000" y="2438400"/>
            <a:ext cx="3124200" cy="1474588"/>
          </a:xfrm>
          <a:prstGeom prst="wedgeRoundRectCallout">
            <a:avLst>
              <a:gd name="adj1" fmla="val 52582"/>
              <a:gd name="adj2" fmla="val -6410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Do you know the importance of English?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Yes. I know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3200" y="1480457"/>
            <a:ext cx="609600" cy="609600"/>
          </a:xfrm>
          <a:prstGeom prst="rect">
            <a:avLst/>
          </a:prstGeom>
        </p:spPr>
      </p:pic>
      <p:pic>
        <p:nvPicPr>
          <p:cNvPr id="5" name="Do you know the importance of Englis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096000" y="1894114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6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" y="14514"/>
            <a:ext cx="9096149" cy="682211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581400" y="0"/>
            <a:ext cx="4042228" cy="1100138"/>
          </a:xfrm>
          <a:prstGeom prst="wedgeRoundRectCallout">
            <a:avLst>
              <a:gd name="adj1" fmla="val -55615"/>
              <a:gd name="adj2" fmla="val 96808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know a little bit. </a:t>
            </a:r>
          </a:p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Do you explain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more 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217410" y="2971800"/>
            <a:ext cx="3581400" cy="1297015"/>
          </a:xfrm>
          <a:prstGeom prst="wedgeRoundRectCallout">
            <a:avLst>
              <a:gd name="adj1" fmla="val 53291"/>
              <a:gd name="adj2" fmla="val -9713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Sure! </a:t>
            </a:r>
          </a:p>
          <a:p>
            <a:pPr algn="just"/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The world cannot go for a single day without English.</a:t>
            </a:r>
            <a:endParaRPr lang="en-US" sz="20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I know a little bit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6600" y="1295400"/>
            <a:ext cx="609600" cy="609600"/>
          </a:xfrm>
          <a:prstGeom prst="rect">
            <a:avLst/>
          </a:prstGeom>
        </p:spPr>
      </p:pic>
      <p:pic>
        <p:nvPicPr>
          <p:cNvPr id="5" name="Sure!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798810" y="1934227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" y="29029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657600" y="228600"/>
            <a:ext cx="4042229" cy="871538"/>
          </a:xfrm>
          <a:prstGeom prst="wedgeRoundRectCallout">
            <a:avLst>
              <a:gd name="adj1" fmla="val -54965"/>
              <a:gd name="adj2" fmla="val 109088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O, I see.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579914" y="3886200"/>
            <a:ext cx="4042229" cy="1499280"/>
          </a:xfrm>
          <a:prstGeom prst="wedgeRoundRectCallout">
            <a:avLst>
              <a:gd name="adj1" fmla="val 48186"/>
              <a:gd name="adj2" fmla="val -139868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Exactly. Most of the people of the world speak in English.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O, I see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52800" y="1295400"/>
            <a:ext cx="609600" cy="609600"/>
          </a:xfrm>
          <a:prstGeom prst="rect">
            <a:avLst/>
          </a:prstGeom>
        </p:spPr>
      </p:pic>
      <p:pic>
        <p:nvPicPr>
          <p:cNvPr id="5" name="Exactly. Most of the people of the world speak in English.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355443" y="1905000"/>
            <a:ext cx="53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" y="35888"/>
            <a:ext cx="9096149" cy="682211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657599" y="533400"/>
            <a:ext cx="3586503" cy="857024"/>
          </a:xfrm>
          <a:prstGeom prst="wedgeRoundRectCallout">
            <a:avLst>
              <a:gd name="adj1" fmla="val -50744"/>
              <a:gd name="adj2" fmla="val 105612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Only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speak 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657600" y="2913544"/>
            <a:ext cx="3276600" cy="1066800"/>
          </a:xfrm>
          <a:prstGeom prst="wedgeRoundRectCallout">
            <a:avLst>
              <a:gd name="adj1" fmla="val 58100"/>
              <a:gd name="adj2" fmla="val -91423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No, Most of the books and documents are also written in English.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Only spea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52800" y="1752600"/>
            <a:ext cx="609600" cy="609600"/>
          </a:xfrm>
          <a:prstGeom prst="rect">
            <a:avLst/>
          </a:prstGeom>
        </p:spPr>
      </p:pic>
      <p:pic>
        <p:nvPicPr>
          <p:cNvPr id="5" name="No, Most of the books and documents are also written in English.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825002" y="2252945"/>
            <a:ext cx="419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3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" y="21374"/>
            <a:ext cx="9096149" cy="682211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810000" y="550749"/>
            <a:ext cx="3429000" cy="709612"/>
          </a:xfrm>
          <a:prstGeom prst="wedgeRoundRectCallout">
            <a:avLst>
              <a:gd name="adj1" fmla="val -53661"/>
              <a:gd name="adj2" fmla="val 11709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What should we do?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133600" y="3758521"/>
            <a:ext cx="4953000" cy="965879"/>
          </a:xfrm>
          <a:prstGeom prst="wedgeRoundRectCallout">
            <a:avLst>
              <a:gd name="adj1" fmla="val 43633"/>
              <a:gd name="adj2" fmla="val -181991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We should learn English. </a:t>
            </a:r>
          </a:p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Moreover,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i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t is the language of ICT .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What should we d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21314" y="1371600"/>
            <a:ext cx="609600" cy="609600"/>
          </a:xfrm>
          <a:prstGeom prst="rect">
            <a:avLst/>
          </a:prstGeom>
        </p:spPr>
      </p:pic>
      <p:pic>
        <p:nvPicPr>
          <p:cNvPr id="5" name="We should learn English.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591300" y="1981200"/>
            <a:ext cx="647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35888"/>
            <a:ext cx="9096149" cy="682211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505200" y="304800"/>
            <a:ext cx="3962400" cy="748167"/>
          </a:xfrm>
          <a:prstGeom prst="wedgeRoundRectCallout">
            <a:avLst>
              <a:gd name="adj1" fmla="val -47031"/>
              <a:gd name="adj2" fmla="val 119252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How is it related to ICT?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276601" y="1905000"/>
            <a:ext cx="3581400" cy="989920"/>
          </a:xfrm>
          <a:prstGeom prst="wedgeRoundRectCallout">
            <a:avLst>
              <a:gd name="adj1" fmla="val 55819"/>
              <a:gd name="adj2" fmla="val -3763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All ICT activities are conducted in English.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How is it related to I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92286" y="1295400"/>
            <a:ext cx="609600" cy="609600"/>
          </a:xfrm>
          <a:prstGeom prst="rect">
            <a:avLst/>
          </a:prstGeom>
        </p:spPr>
      </p:pic>
      <p:pic>
        <p:nvPicPr>
          <p:cNvPr id="5" name="All ICT activities are conducted in English.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H="1">
            <a:off x="6591301" y="1790360"/>
            <a:ext cx="53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35888"/>
            <a:ext cx="9096149" cy="682211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505200" y="152400"/>
            <a:ext cx="2819400" cy="947738"/>
          </a:xfrm>
          <a:prstGeom prst="wedgeRoundRectCallout">
            <a:avLst>
              <a:gd name="adj1" fmla="val -60288"/>
              <a:gd name="adj2" fmla="val 9624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Anything more?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35466" y="3200400"/>
            <a:ext cx="4215720" cy="1454716"/>
          </a:xfrm>
          <a:prstGeom prst="wedgeRoundRectCallout">
            <a:avLst>
              <a:gd name="adj1" fmla="val 64147"/>
              <a:gd name="adj2" fmla="val -11160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If you want to keep pace with the world, there is no other alternative to learning English.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Anything mo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00400" y="1219200"/>
            <a:ext cx="609600" cy="609600"/>
          </a:xfrm>
          <a:prstGeom prst="rect">
            <a:avLst/>
          </a:prstGeom>
        </p:spPr>
      </p:pic>
      <p:pic>
        <p:nvPicPr>
          <p:cNvPr id="5" name="If you want to keep pace with the world, there is no other alternative to learning English.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5629729" y="1828800"/>
            <a:ext cx="53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146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495800"/>
            <a:ext cx="4114800" cy="2009061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Senior Lecturer</a:t>
            </a:r>
          </a:p>
          <a:p>
            <a:r>
              <a:rPr lang="en-US" sz="2800" b="1" dirty="0" smtClean="0">
                <a:latin typeface="Book Antiqua" pitchFamily="18" charset="0"/>
              </a:rPr>
              <a:t>Department of English</a:t>
            </a:r>
          </a:p>
          <a:p>
            <a:r>
              <a:rPr lang="en-US" sz="2800" b="1" dirty="0" smtClean="0">
                <a:latin typeface="Book Antiqua" pitchFamily="18" charset="0"/>
              </a:rPr>
              <a:t>Cambrian School &amp; College</a:t>
            </a:r>
            <a:r>
              <a:rPr lang="bn-BD" sz="2800" b="1" dirty="0" smtClean="0">
                <a:latin typeface="Book Antiqua" pitchFamily="18" charset="0"/>
              </a:rPr>
              <a:t>,</a:t>
            </a:r>
            <a:r>
              <a:rPr lang="en-US" sz="2800" b="1" dirty="0" smtClean="0">
                <a:latin typeface="Book Antiqua" pitchFamily="18" charset="0"/>
              </a:rPr>
              <a:t>Dhaka, 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41257" y="4495800"/>
            <a:ext cx="2812144" cy="2009061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Class-Nine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English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1</a:t>
            </a:r>
            <a:r>
              <a:rPr lang="en-US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st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 Paper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24648" r="33532" b="24444"/>
          <a:stretch/>
        </p:blipFill>
        <p:spPr>
          <a:xfrm>
            <a:off x="1066800" y="457200"/>
            <a:ext cx="7086601" cy="3935316"/>
          </a:xfrm>
          <a:prstGeom prst="roundRect">
            <a:avLst>
              <a:gd name="adj" fmla="val 16667"/>
            </a:avLst>
          </a:prstGeom>
          <a:ln w="127000" cmpd="dbl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95400" y="762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Mr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Hasan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09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0"/>
            <a:ext cx="9096149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76600" y="762000"/>
            <a:ext cx="4495800" cy="609600"/>
          </a:xfrm>
          <a:prstGeom prst="wedgeRoundRectCallout">
            <a:avLst>
              <a:gd name="adj1" fmla="val -48338"/>
              <a:gd name="adj2" fmla="val 12023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Yes, You have told the right.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733800" y="2438400"/>
            <a:ext cx="2338275" cy="1233714"/>
          </a:xfrm>
          <a:prstGeom prst="wedgeRoundRectCallout">
            <a:avLst>
              <a:gd name="adj1" fmla="val 86560"/>
              <a:gd name="adj2" fmla="val -3665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Thank you.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Yes, You have told the right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6600" y="1524000"/>
            <a:ext cx="609600" cy="609600"/>
          </a:xfrm>
          <a:prstGeom prst="rect">
            <a:avLst/>
          </a:prstGeom>
        </p:spPr>
      </p:pic>
      <p:pic>
        <p:nvPicPr>
          <p:cNvPr id="7" name="Thank you.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705600" y="2286000"/>
            <a:ext cx="647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11497" y="304800"/>
            <a:ext cx="4775200" cy="914400"/>
          </a:xfrm>
          <a:prstGeom prst="wedgeRoundRectCallout">
            <a:avLst>
              <a:gd name="adj1" fmla="val -47099"/>
              <a:gd name="adj2" fmla="val 12000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You are most welcome.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You are most welcome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06697" y="1752600"/>
            <a:ext cx="609600" cy="609600"/>
          </a:xfrm>
          <a:prstGeom prst="rect">
            <a:avLst/>
          </a:prstGeom>
        </p:spPr>
      </p:pic>
      <p:pic>
        <p:nvPicPr>
          <p:cNvPr id="6" name="Acapela Text to Speech Demo_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H="1">
            <a:off x="3067051" y="2362200"/>
            <a:ext cx="300989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Operation 7"/>
          <p:cNvSpPr/>
          <p:nvPr/>
        </p:nvSpPr>
        <p:spPr>
          <a:xfrm>
            <a:off x="613230" y="1676400"/>
            <a:ext cx="8077199" cy="1208833"/>
          </a:xfrm>
          <a:prstGeom prst="flowChartManualOperation">
            <a:avLst/>
          </a:prstGeom>
          <a:ln w="1270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Pair Work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326570" y="2971800"/>
            <a:ext cx="8665029" cy="2514600"/>
          </a:xfrm>
          <a:prstGeom prst="trapezoid">
            <a:avLst>
              <a:gd name="adj" fmla="val 76948"/>
            </a:avLst>
          </a:prstGeom>
          <a:ln w="127000" cap="sq" cmpd="dbl">
            <a:solidFill>
              <a:schemeClr val="tx1"/>
            </a:solidFill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Every single pair is told </a:t>
            </a:r>
          </a:p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to write a dialogue on,</a:t>
            </a:r>
          </a:p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“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The Importance of Learning English.”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66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65482"/>
            <a:ext cx="4114800" cy="995422"/>
          </a:xfrm>
          <a:prstGeom prst="wedgeEllipseCallout">
            <a:avLst>
              <a:gd name="adj1" fmla="val -23326"/>
              <a:gd name="adj2" fmla="val 149337"/>
            </a:avLst>
          </a:prstGeom>
          <a:ln w="1524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Evaluation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8610600" cy="4080331"/>
          </a:xfrm>
          <a:prstGeom prst="bevel">
            <a:avLst>
              <a:gd name="adj" fmla="val 12344"/>
            </a:avLst>
          </a:prstGeom>
          <a:ln w="3175" cap="sq" cmpd="dbl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400" b="1" dirty="0" smtClean="0">
              <a:latin typeface="Book Antiqua" pitchFamily="18" charset="0"/>
            </a:endParaRP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Answer the following questions-</a:t>
            </a:r>
          </a:p>
          <a:p>
            <a:pPr algn="just"/>
            <a:endParaRPr lang="en-US" sz="300" b="1" dirty="0" smtClean="0">
              <a:latin typeface="Book Antiqua" pitchFamily="18" charset="0"/>
            </a:endParaRP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What language is called the International language?</a:t>
            </a: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Why is it called the International language?</a:t>
            </a: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Why should we learn English?</a:t>
            </a: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How is English related to ICT?</a:t>
            </a: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What should we do to develop our English skills?</a:t>
            </a:r>
          </a:p>
          <a:p>
            <a:pPr algn="just"/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500" y="3124200"/>
            <a:ext cx="6781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Make a dialogue with your friend about 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“</a:t>
            </a:r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The Importance of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Learning English”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762000" y="970128"/>
            <a:ext cx="7924800" cy="22860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Homework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0" y="3407391"/>
            <a:ext cx="5791200" cy="2819400"/>
          </a:xfrm>
          <a:prstGeom prst="roundRect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“Learn English,</a:t>
            </a:r>
          </a:p>
          <a:p>
            <a:pPr algn="ctr"/>
            <a:r>
              <a:rPr lang="en-US" sz="4400" dirty="0" smtClean="0">
                <a:latin typeface="Book Antiqua" pitchFamily="18" charset="0"/>
              </a:rPr>
              <a:t>Be smart”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143000" y="533400"/>
            <a:ext cx="6934200" cy="2895600"/>
          </a:xfrm>
          <a:prstGeom prst="cloud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ook Antiqua" pitchFamily="18" charset="0"/>
              </a:rPr>
              <a:t>Advice</a:t>
            </a:r>
            <a:endParaRPr lang="en-US" sz="5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1143000" y="457200"/>
            <a:ext cx="6781799" cy="5943600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Book Antiqua" pitchFamily="18" charset="0"/>
              </a:rPr>
              <a:t>Bye </a:t>
            </a:r>
            <a:r>
              <a:rPr lang="en-US" sz="6000" dirty="0" err="1" smtClean="0">
                <a:latin typeface="Book Antiqua" pitchFamily="18" charset="0"/>
              </a:rPr>
              <a:t>bye</a:t>
            </a:r>
            <a:endParaRPr lang="en-US" sz="6000" dirty="0" smtClean="0">
              <a:latin typeface="Book Antiqua" pitchFamily="18" charset="0"/>
            </a:endParaRPr>
          </a:p>
          <a:p>
            <a:pPr algn="ctr"/>
            <a:r>
              <a:rPr lang="en-US" sz="5400" dirty="0" smtClean="0">
                <a:latin typeface="Book Antiqua" pitchFamily="18" charset="0"/>
              </a:rPr>
              <a:t>Good bye</a:t>
            </a:r>
            <a:endParaRPr lang="en-US" sz="5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"/>
          <a:stretch/>
        </p:blipFill>
        <p:spPr>
          <a:xfrm>
            <a:off x="533400" y="457200"/>
            <a:ext cx="8153399" cy="48695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42899" y="5638800"/>
            <a:ext cx="85344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Dialogue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54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7467600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5859959"/>
            <a:ext cx="79248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Dialogue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0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tint val="50000"/>
                <a:satMod val="300000"/>
                <a:lumMod val="26000"/>
              </a:schemeClr>
            </a:gs>
            <a:gs pos="48000">
              <a:schemeClr val="accent6">
                <a:tint val="37000"/>
                <a:satMod val="300000"/>
              </a:schemeClr>
            </a:gs>
            <a:gs pos="100000">
              <a:srgbClr val="0070C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3171" y="4419600"/>
            <a:ext cx="7239000" cy="1219200"/>
          </a:xfrm>
          <a:prstGeom prst="rect">
            <a:avLst/>
          </a:prstGeom>
          <a:ln w="190500" cap="sq" cmpd="dbl">
            <a:solidFill>
              <a:srgbClr val="FFFF00"/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Learning English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6502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1981200" y="1752600"/>
            <a:ext cx="5105400" cy="25146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Let us watch a video</a:t>
            </a:r>
            <a:endParaRPr lang="en-US" sz="4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3240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tint val="50000"/>
                <a:satMod val="300000"/>
                <a:lumMod val="26000"/>
              </a:schemeClr>
            </a:gs>
            <a:gs pos="48000">
              <a:schemeClr val="accent6">
                <a:tint val="37000"/>
                <a:satMod val="300000"/>
              </a:schemeClr>
            </a:gs>
            <a:gs pos="100000">
              <a:srgbClr val="0070C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65470"/>
            <a:ext cx="8001000" cy="2466915"/>
          </a:xfrm>
          <a:prstGeom prst="ellipse">
            <a:avLst/>
          </a:prstGeom>
          <a:ln w="127000" cmpd="dbl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Our Today’s Lesson is-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361849"/>
            <a:ext cx="8001000" cy="2844105"/>
          </a:xfrm>
          <a:prstGeom prst="ribbon">
            <a:avLst>
              <a:gd name="adj1" fmla="val 19546"/>
              <a:gd name="adj2" fmla="val 74426"/>
            </a:avLst>
          </a:prstGeom>
          <a:ln w="127000" cap="sq" cmpd="dbl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A dialogue on</a:t>
            </a:r>
          </a:p>
          <a:p>
            <a:pPr algn="ctr"/>
            <a:r>
              <a:rPr lang="en-US" sz="4800" b="1" dirty="0" smtClean="0">
                <a:latin typeface="Book Antiqua" pitchFamily="18" charset="0"/>
              </a:rPr>
              <a:t>“Importance of learning English”</a:t>
            </a:r>
            <a:endParaRPr lang="en-US" sz="4400" b="1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tint val="50000"/>
                <a:satMod val="300000"/>
                <a:lumMod val="26000"/>
              </a:schemeClr>
            </a:gs>
            <a:gs pos="48000">
              <a:schemeClr val="accent6">
                <a:tint val="37000"/>
                <a:satMod val="300000"/>
              </a:schemeClr>
            </a:gs>
            <a:gs pos="100000">
              <a:srgbClr val="0070C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457200"/>
            <a:ext cx="7239000" cy="1676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Learning outcomes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133600"/>
            <a:ext cx="7239000" cy="4114800"/>
          </a:xfrm>
          <a:prstGeom prst="roundRect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After we have studied this lesson we will be able to-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b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e curious to learn English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e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ager to speak English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p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ractice English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w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rite a dialogue in English.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85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6399" y="304800"/>
            <a:ext cx="8414657" cy="5334000"/>
            <a:chOff x="533400" y="304800"/>
            <a:chExt cx="8414657" cy="5715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6" t="4445" r="34127"/>
            <a:stretch/>
          </p:blipFill>
          <p:spPr>
            <a:xfrm flipH="1">
              <a:off x="533400" y="304800"/>
              <a:ext cx="4038600" cy="5715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8866" r="25788"/>
            <a:stretch/>
          </p:blipFill>
          <p:spPr>
            <a:xfrm>
              <a:off x="4891314" y="304800"/>
              <a:ext cx="4056743" cy="5715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1143000" y="49016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Ayesha</a:t>
            </a:r>
            <a:endParaRPr lang="en-US" sz="32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876800"/>
            <a:ext cx="185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Mumu</a:t>
            </a:r>
            <a:endParaRPr lang="en-US" sz="32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972" y="5791200"/>
            <a:ext cx="8534400" cy="830997"/>
          </a:xfrm>
          <a:prstGeom prst="rect">
            <a:avLst/>
          </a:prstGeom>
          <a:ln w="101600" cap="sq" cmpd="tri">
            <a:solidFill>
              <a:schemeClr val="tx1"/>
            </a:solidFill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Ayesha and Mumu are friends.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276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7352"/>
          <a:stretch/>
        </p:blipFill>
        <p:spPr>
          <a:xfrm>
            <a:off x="76200" y="0"/>
            <a:ext cx="9067800" cy="6857717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672783" y="370284"/>
            <a:ext cx="3874633" cy="1045369"/>
          </a:xfrm>
          <a:prstGeom prst="wedgeRoundRectCallout">
            <a:avLst>
              <a:gd name="adj1" fmla="val -51924"/>
              <a:gd name="adj2" fmla="val 76383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Hi friend, How are you?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895601" y="2688290"/>
            <a:ext cx="3352800" cy="740568"/>
          </a:xfrm>
          <a:prstGeom prst="wedgeRoundRectCallout">
            <a:avLst>
              <a:gd name="adj1" fmla="val 82499"/>
              <a:gd name="adj2" fmla="val -72603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am fine and you?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Acapela Text to Speech Dem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60601" y="1422910"/>
            <a:ext cx="609600" cy="609600"/>
          </a:xfrm>
          <a:prstGeom prst="rect">
            <a:avLst/>
          </a:prstGeom>
        </p:spPr>
      </p:pic>
      <p:pic>
        <p:nvPicPr>
          <p:cNvPr id="4" name="I am fine and yo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934200" y="2286000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375</Words>
  <Application>Microsoft Office PowerPoint</Application>
  <PresentationFormat>On-screen Show (4:3)</PresentationFormat>
  <Paragraphs>77</Paragraphs>
  <Slides>26</Slides>
  <Notes>1</Notes>
  <HiddenSlides>0</HiddenSlides>
  <MMClips>26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96</cp:revision>
  <dcterms:created xsi:type="dcterms:W3CDTF">2014-01-18T17:09:26Z</dcterms:created>
  <dcterms:modified xsi:type="dcterms:W3CDTF">2014-03-17T11:16:42Z</dcterms:modified>
</cp:coreProperties>
</file>